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43" r:id="rId4"/>
    <p:sldId id="344" r:id="rId5"/>
    <p:sldId id="345" r:id="rId6"/>
    <p:sldId id="346" r:id="rId7"/>
    <p:sldId id="347" r:id="rId8"/>
    <p:sldId id="348" r:id="rId9"/>
    <p:sldId id="349" r:id="rId10"/>
    <p:sldId id="350" r:id="rId11"/>
    <p:sldId id="351" r:id="rId12"/>
    <p:sldId id="325" r:id="rId13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28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10.m4a>
</file>

<file path=ppt/media/media1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0.m4a"/><Relationship Id="rId1" Type="http://schemas.microsoft.com/office/2007/relationships/media" Target="../media/media10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11.m4a"/><Relationship Id="rId1" Type="http://schemas.microsoft.com/office/2007/relationships/media" Target="../media/media11.m4a"/><Relationship Id="rId6" Type="http://schemas.openxmlformats.org/officeDocument/2006/relationships/image" Target="../media/image2.png"/><Relationship Id="rId5" Type="http://schemas.openxmlformats.org/officeDocument/2006/relationships/image" Target="../media/image15.png"/><Relationship Id="rId4" Type="http://schemas.openxmlformats.org/officeDocument/2006/relationships/image" Target="../media/image14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todesk.com/products/fusion-360/overview" TargetMode="External"/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9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6" Type="http://schemas.openxmlformats.org/officeDocument/2006/relationships/image" Target="../media/image2.png"/><Relationship Id="rId5" Type="http://schemas.openxmlformats.org/officeDocument/2006/relationships/image" Target="../media/image12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680207"/>
            <a:ext cx="8676222" cy="1905000"/>
          </a:xfrm>
        </p:spPr>
        <p:txBody>
          <a:bodyPr/>
          <a:lstStyle/>
          <a:p>
            <a:r>
              <a:rPr lang="en-US" dirty="0"/>
              <a:t>Maximum &amp; Minimum</a:t>
            </a:r>
            <a:br>
              <a:rPr lang="en-US" dirty="0"/>
            </a:br>
            <a:r>
              <a:rPr lang="en-US" sz="2800" dirty="0"/>
              <a:t>Applied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2762075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E16B8A24-448B-4E0B-AD5C-B8860694616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45"/>
    </mc:Choice>
    <mc:Fallback>
      <p:transition spd="slow" advTm="464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83" y="1185016"/>
            <a:ext cx="11180229" cy="143741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An open box is to be made from a square piece of aluminum 3cm on a side, by cutting squares from each corner and then folding up the sides. Determine the dimensions of the box that will have the largest volume.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/>
              <p:nvPr/>
            </p:nvSpPr>
            <p:spPr>
              <a:xfrm>
                <a:off x="138024" y="2771389"/>
                <a:ext cx="4615132" cy="4009816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𝑉𝑜𝑙𝑢𝑚𝑒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𝑐𝑚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−2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2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𝐻</m:t>
                      </m:r>
                    </m:oMath>
                  </m:oMathPara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=9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−12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</a:rPr>
                      <m:t>+4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lvl="1"/>
                <a:r>
                  <a:rPr lang="en-US" sz="2400" dirty="0"/>
                  <a:t>Calculus Solution:</a:t>
                </a: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=9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−12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</a:rPr>
                      <m:t>+4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𝑑h</m:t>
                        </m:r>
                      </m:den>
                    </m:f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=9−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24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12</m:t>
                    </m:r>
                    <m:sSup>
                      <m:sSup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0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=9−24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+12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12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</a:rPr>
                      <m:t>−24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+9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0</m:t>
                    </m:r>
                  </m:oMath>
                </a14:m>
                <a:endParaRPr lang="en-US" sz="2400" dirty="0"/>
              </a:p>
              <a:p>
                <a:pPr marL="1371600" lvl="2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=0.5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𝑐𝑚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 &amp; 1.5</m:t>
                    </m:r>
                    <m:r>
                      <a:rPr lang="en-US" sz="2400" b="0" i="1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</a:rPr>
                      <m:t>𝑐𝑚</m:t>
                    </m:r>
                  </m:oMath>
                </a14:m>
                <a:endParaRPr lang="en-US" sz="2400" b="0" dirty="0">
                  <a:solidFill>
                    <a:schemeClr val="tx1"/>
                  </a:solidFill>
                </a:endParaRPr>
              </a:p>
              <a:p>
                <a:pPr marL="1371600" lvl="2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 =0.5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𝑐𝑚</m:t>
                    </m:r>
                  </m:oMath>
                </a14:m>
                <a:endParaRPr lang="en-US" sz="2400" b="0" dirty="0">
                  <a:solidFill>
                    <a:schemeClr val="tx1"/>
                  </a:solidFill>
                </a:endParaRPr>
              </a:p>
              <a:p>
                <a:pPr lvl="2"/>
                <a:r>
                  <a:rPr lang="en-US" sz="2800" dirty="0"/>
                  <a:t> 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024" y="2771389"/>
                <a:ext cx="4615132" cy="4009816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A490D044-2640-4250-9471-E6415403A9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4" t="5527" r="4064"/>
          <a:stretch/>
        </p:blipFill>
        <p:spPr>
          <a:xfrm>
            <a:off x="4856672" y="2297854"/>
            <a:ext cx="6639659" cy="441163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4CB6D20-3164-4FC4-8595-1BF48D8A90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788677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610"/>
    </mc:Choice>
    <mc:Fallback>
      <p:transition spd="slow" advTm="1326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83" y="1185016"/>
            <a:ext cx="11180229" cy="143741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An open box is to be made from a square piece of aluminum 3cm on a side, by cutting squares from each corner and then folding up the sides. Determine the dimensions of the box that will have the largest volume.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/>
              <p:nvPr/>
            </p:nvSpPr>
            <p:spPr>
              <a:xfrm>
                <a:off x="138024" y="2771389"/>
                <a:ext cx="4615132" cy="421653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𝐻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 =0.5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𝑐𝑚</m:t>
                      </m:r>
                    </m:oMath>
                  </m:oMathPara>
                </a14:m>
                <a:endParaRPr lang="en-US" sz="240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 =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𝑐𝑚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−2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𝑐𝑚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−2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0.5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</m:e>
                    </m:d>
                  </m:oMath>
                </a14:m>
                <a:endParaRPr lang="en-US" sz="24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𝑐𝑚</m:t>
                    </m:r>
                  </m:oMath>
                </a14:m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=2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𝑐𝑚</m:t>
                    </m:r>
                  </m:oMath>
                </a14:m>
                <a:endParaRPr lang="en-US" sz="24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𝑉𝑜𝑙𝑢𝑚𝑒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</a:rPr>
                      <m:t>𝑐𝑚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×2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𝑐𝑚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×0.5</m:t>
                    </m:r>
                    <m:r>
                      <a:rPr lang="en-US" sz="24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𝑐𝑚</m:t>
                    </m:r>
                  </m:oMath>
                </a14:m>
                <a:endParaRPr lang="en-US" sz="2400" b="0" dirty="0">
                  <a:solidFill>
                    <a:schemeClr val="tx1"/>
                  </a:solidFill>
                </a:endParaRP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=2</m:t>
                    </m:r>
                    <m:sSup>
                      <m:sSupPr>
                        <m:ctrlPr>
                          <a:rPr lang="en-US" sz="24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𝑐𝑚</m:t>
                        </m:r>
                      </m:e>
                      <m:sup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endParaRPr lang="en-US" sz="2400" b="0" dirty="0">
                  <a:solidFill>
                    <a:schemeClr val="tx1"/>
                  </a:solidFill>
                </a:endParaRPr>
              </a:p>
              <a:p>
                <a:pPr lvl="2"/>
                <a:r>
                  <a:rPr lang="en-US" sz="2800" dirty="0"/>
                  <a:t> </a:t>
                </a: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8024" y="2771389"/>
                <a:ext cx="4615132" cy="4216539"/>
              </a:xfrm>
              <a:prstGeom prst="rect">
                <a:avLst/>
              </a:prstGeom>
              <a:blipFill>
                <a:blip r:embed="rId4"/>
                <a:stretch>
                  <a:fillRect l="-184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5663DF8C-6777-4ACA-87DD-E82B36E1C51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37953" y="2622430"/>
            <a:ext cx="7099027" cy="3714211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06BDDE4-6484-4CFB-AFC5-8FC53AF679C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909802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847"/>
    </mc:Choice>
    <mc:Fallback>
      <p:transition spd="slow" advTm="368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https://www.autodesk.com/products/fusion-360/overview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35" y="1461061"/>
            <a:ext cx="10908383" cy="2843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An open box is to be made from a square piece of aluminum 3cm on a side, by cutting squares from each corner and then folding up the sides. Determine the dimensions of the box that will have the largest volume. 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1F6323C-91C5-4EED-B13B-8267027BF08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398"/>
    </mc:Choice>
    <mc:Fallback>
      <p:transition spd="slow" advTm="2339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82" y="1107378"/>
            <a:ext cx="11180229" cy="143741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An open box is to be made from a square piece of aluminum 3cm on a side, by cutting squares from each corner and then folding up the sides. Determine the dimensions of the box that will have the largest volume.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F82104-5597-4038-95BA-F5E9E94C23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3900018" y="2622430"/>
            <a:ext cx="4391958" cy="3975699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9D521B2-28B8-4D26-9129-E54910BF66D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4267599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8306"/>
    </mc:Choice>
    <mc:Fallback>
      <p:transition spd="slow" advTm="2830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83" y="1185016"/>
            <a:ext cx="11180229" cy="143741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An open box is to be made from a square piece of aluminum 3cm on a side, by cutting squares from each corner and then folding up the sides. Determine the dimensions of the box that will have the largest volume.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63F82104-5597-4038-95BA-F5E9E94C236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22116" y="2493034"/>
            <a:ext cx="4391958" cy="3975699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/>
              <p:nvPr/>
            </p:nvSpPr>
            <p:spPr>
              <a:xfrm>
                <a:off x="1199072" y="3355675"/>
                <a:ext cx="4896928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 =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𝑉𝑜𝑙𝑢𝑚𝑒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9072" y="3355675"/>
                <a:ext cx="4896928" cy="954107"/>
              </a:xfrm>
              <a:prstGeom prst="rect">
                <a:avLst/>
              </a:prstGeom>
              <a:blipFill>
                <a:blip r:embed="rId5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8AEB57B-F3E9-471B-9F80-B09417DF2C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96658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955"/>
    </mc:Choice>
    <mc:Fallback>
      <p:transition spd="slow" advTm="20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83" y="1185016"/>
            <a:ext cx="11180229" cy="143741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An open box is to be made from a square piece of aluminum 3cm on a side, by cutting squares from each corner and then folding up the sides. Determine the dimensions of the box that will have the largest volume.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/>
              <p:nvPr/>
            </p:nvSpPr>
            <p:spPr>
              <a:xfrm>
                <a:off x="1199072" y="3355675"/>
                <a:ext cx="4896928" cy="95410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</a:rPr>
                      <m:t> =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𝑉𝑜𝑙𝑢𝑚𝑒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sz="2800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9072" y="3355675"/>
                <a:ext cx="4896928" cy="954107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Picture 5">
            <a:extLst>
              <a:ext uri="{FF2B5EF4-FFF2-40B4-BE49-F238E27FC236}">
                <a16:creationId xmlns:a16="http://schemas.microsoft.com/office/drawing/2014/main" id="{AA53A34A-7158-4A1F-B0A1-6793840F4BD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733331" y="2437805"/>
            <a:ext cx="4762500" cy="4343400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1005B9A7-55FB-4320-B291-DEAF403AE7E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028869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4236"/>
    </mc:Choice>
    <mc:Fallback>
      <p:transition spd="slow" advTm="342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83" y="1185016"/>
            <a:ext cx="11180229" cy="143741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An open box is to be made from a square piece of aluminum 3cm on a side, by cutting squares from each corner and then folding up the sides. Determine the dimensions of the box that will have the largest volume.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/>
              <p:nvPr/>
            </p:nvSpPr>
            <p:spPr>
              <a:xfrm>
                <a:off x="1199072" y="3355675"/>
                <a:ext cx="4896928" cy="138499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𝐴𝑟𝑒𝑎</m:t>
                      </m:r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𝑉𝑜𝑙𝑢𝑚𝑒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𝑋</m:t>
                        </m:r>
                      </m:e>
                      <m:sup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endParaRPr lang="en-US" sz="28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99072" y="3355675"/>
                <a:ext cx="4896928" cy="1384995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65CC41DB-959C-461F-BC32-040890A9FC7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1393" y="2316552"/>
            <a:ext cx="4724400" cy="438150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E222894-F51D-4DDF-9759-95793461C3C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31579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177"/>
    </mc:Choice>
    <mc:Fallback>
      <p:transition spd="slow" advTm="311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83" y="1185016"/>
            <a:ext cx="11180229" cy="143741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An open box is to be made from a square piece of aluminum 3cm on a side, by cutting squares from each corner and then folding up the sides. Determine the dimensions of the box that will have the largest volume.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/>
              <p:nvPr/>
            </p:nvSpPr>
            <p:spPr>
              <a:xfrm>
                <a:off x="505883" y="2993366"/>
                <a:ext cx="5733691" cy="2985433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:r>
                  <a:rPr lang="en-US" sz="2000" i="1" dirty="0">
                    <a:latin typeface="Cambria Math" panose="02040503050406030204" pitchFamily="18" charset="0"/>
                  </a:rPr>
                  <a:t>In terms of H with original 3cm x 3cm dimension. </a:t>
                </a: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𝐴𝑟𝑒𝑎</m:t>
                      </m:r>
                      <m:r>
                        <a:rPr lang="en-US" sz="2800" i="1" dirty="0" smtClean="0">
                          <a:latin typeface="Cambria Math" panose="02040503050406030204" pitchFamily="18" charset="0"/>
                        </a:rPr>
                        <m:t> =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𝑋</m:t>
                      </m:r>
                    </m:oMath>
                  </m:oMathPara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en-US" sz="2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=3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𝑐𝑚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−2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endParaRPr lang="en-US" sz="2800" b="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sz="2800" b="0" i="1" dirty="0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−2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lang="en-US" sz="2800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800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800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𝑉𝑜𝑙𝑢𝑚𝑒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  <m:t>𝑋</m:t>
                          </m:r>
                        </m:e>
                        <m:sup>
                          <m:r>
                            <a:rPr lang="en-US" sz="2800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8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2800" b="0" i="1" dirty="0" smtClean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𝐻</m:t>
                      </m:r>
                    </m:oMath>
                  </m:oMathPara>
                </a14:m>
                <a:endParaRPr lang="en-US" sz="28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800" i="1" dirty="0">
                        <a:latin typeface="Cambria Math" panose="02040503050406030204" pitchFamily="18" charset="0"/>
                      </a:rPr>
                      <m:t>𝑉𝑜𝑙𝑢𝑚𝑒</m:t>
                    </m:r>
                    <m:r>
                      <a:rPr lang="en-US" sz="2800" i="1" dirty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3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𝑐𝑚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 −2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𝐻</m:t>
                        </m:r>
                        <m:r>
                          <a:rPr lang="en-US" sz="2800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)</m:t>
                        </m:r>
                      </m:e>
                      <m:sup>
                        <m:r>
                          <a:rPr lang="en-US" sz="28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sz="2800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𝐻</m:t>
                    </m:r>
                  </m:oMath>
                </a14:m>
                <a:endParaRPr lang="en-US" sz="28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05883" y="2993366"/>
                <a:ext cx="5733691" cy="2985433"/>
              </a:xfrm>
              <a:prstGeom prst="rect">
                <a:avLst/>
              </a:prstGeom>
              <a:blipFill>
                <a:blip r:embed="rId4"/>
                <a:stretch>
                  <a:fillRect l="-1169" t="-102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E50D2A7F-9B30-4EAF-9770-ADC96EBDEB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4008" y="2270418"/>
            <a:ext cx="4762500" cy="4400550"/>
          </a:xfrm>
          <a:prstGeom prst="rect">
            <a:avLst/>
          </a:prstGeom>
        </p:spPr>
      </p:pic>
      <p:pic>
        <p:nvPicPr>
          <p:cNvPr id="8" name="Audio 7">
            <a:hlinkClick r:id="" action="ppaction://media"/>
            <a:extLst>
              <a:ext uri="{FF2B5EF4-FFF2-40B4-BE49-F238E27FC236}">
                <a16:creationId xmlns:a16="http://schemas.microsoft.com/office/drawing/2014/main" id="{0E76869C-C492-425E-983C-89047A5210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5011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2162"/>
    </mc:Choice>
    <mc:Fallback>
      <p:transition spd="slow" advTm="621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83" y="1185016"/>
            <a:ext cx="11180229" cy="143741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An open box is to be made from a square piece of aluminum 3cm on a side, by cutting squares from each corner and then folding up the sides. Determine the dimensions of the box that will have the largest volume.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/>
              <p:nvPr/>
            </p:nvSpPr>
            <p:spPr>
              <a:xfrm>
                <a:off x="224287" y="2993366"/>
                <a:ext cx="6069721" cy="2369880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𝑉𝑜𝑙𝑢𝑚𝑒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𝑐𝑚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−2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2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𝐻</m:t>
                      </m:r>
                    </m:oMath>
                  </m:oMathPara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=(3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𝑐𝑚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−2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)(3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𝑐𝑚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−2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)(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 dirty="0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9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𝑐𝑚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−6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−6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sz="2400" b="0" i="1" dirty="0" smtClean="0">
                            <a:latin typeface="Cambria Math" panose="02040503050406030204" pitchFamily="18" charset="0"/>
                          </a:rPr>
                          <m:t>+4</m:t>
                        </m:r>
                        <m:sSup>
                          <m:sSupPr>
                            <m:ctrlP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sz="2400" b="0" i="1" dirty="0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d>
                      <m:dPr>
                        <m:ctrlPr>
                          <a:rPr lang="en-US" sz="2400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 smtClean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</m:d>
                  </m:oMath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9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𝑐𝑚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−12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+4</m:t>
                        </m:r>
                        <m:sSup>
                          <m:sSupPr>
                            <m:ctrlPr>
                              <a:rPr lang="en-US" sz="2400" i="1" dirty="0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𝐻</m:t>
                            </m:r>
                          </m:e>
                          <m:sup>
                            <m:r>
                              <a:rPr lang="en-US" sz="2400" i="1" dirty="0">
                                <a:latin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d>
                      <m:d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</m:d>
                  </m:oMath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=9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−12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</a:rPr>
                      <m:t>+4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287" y="2993366"/>
                <a:ext cx="6069721" cy="2369880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7" name="Picture 6">
            <a:extLst>
              <a:ext uri="{FF2B5EF4-FFF2-40B4-BE49-F238E27FC236}">
                <a16:creationId xmlns:a16="http://schemas.microsoft.com/office/drawing/2014/main" id="{E50D2A7F-9B30-4EAF-9770-ADC96EBDEB8A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294008" y="2270418"/>
            <a:ext cx="4762500" cy="440055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B7D266D4-075E-4E26-AEBB-F4030F0335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5292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578"/>
    </mc:Choice>
    <mc:Fallback>
      <p:transition spd="slow" advTm="305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05883" y="1185016"/>
            <a:ext cx="11180229" cy="1437414"/>
          </a:xfrm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An open box is to be made from a square piece of aluminum 3cm on a side, by cutting squares from each corner and then folding up the sides. Determine the dimensions of the box that will have the largest volume. 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/>
              <p:nvPr/>
            </p:nvSpPr>
            <p:spPr>
              <a:xfrm>
                <a:off x="86266" y="2973687"/>
                <a:ext cx="4615132" cy="126188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lvl="1"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𝑉𝑜𝑙𝑢𝑚𝑒</m:t>
                      </m:r>
                      <m:r>
                        <a:rPr lang="en-US" sz="2400" i="1" dirty="0" smtClean="0">
                          <a:latin typeface="Cambria Math" panose="020405030504060302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sz="2400" i="1" dirty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(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3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𝑐𝑚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 −2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𝐻</m:t>
                          </m:r>
                          <m:r>
                            <a:rPr lang="en-US" sz="2400" i="1" dirty="0">
                              <a:latin typeface="Cambria Math" panose="02040503050406030204" pitchFamily="18" charset="0"/>
                              <a:ea typeface="Cambria Math" panose="020405030504060302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sz="2400" i="1" dirty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sz="2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×</m:t>
                      </m:r>
                      <m:r>
                        <a:rPr lang="en-US" sz="2400" i="1" dirty="0">
                          <a:latin typeface="Cambria Math" panose="02040503050406030204" pitchFamily="18" charset="0"/>
                          <a:ea typeface="Cambria Math" panose="02040503050406030204" pitchFamily="18" charset="0"/>
                        </a:rPr>
                        <m:t>𝐻</m:t>
                      </m:r>
                    </m:oMath>
                  </m:oMathPara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dirty="0">
                        <a:latin typeface="Cambria Math" panose="02040503050406030204" pitchFamily="18" charset="0"/>
                      </a:rPr>
                      <m:t>𝑉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=9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𝐻</m:t>
                    </m:r>
                    <m:r>
                      <a:rPr lang="en-US" sz="2400" i="1" dirty="0">
                        <a:latin typeface="Cambria Math" panose="02040503050406030204" pitchFamily="18" charset="0"/>
                      </a:rPr>
                      <m:t>−12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  <m:r>
                      <a:rPr lang="en-US" sz="2400" i="1" dirty="0">
                        <a:latin typeface="Cambria Math" panose="02040503050406030204" pitchFamily="18" charset="0"/>
                      </a:rPr>
                      <m:t>+4</m:t>
                    </m:r>
                    <m:sSup>
                      <m:sSupPr>
                        <m:ctrlPr>
                          <a:rPr lang="en-US" sz="2400" i="1" dirty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𝐻</m:t>
                        </m:r>
                      </m:e>
                      <m:sup>
                        <m:r>
                          <a:rPr lang="en-US" sz="2400" i="1" dirty="0">
                            <a:latin typeface="Cambria Math" panose="020405030504060302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914400" lvl="1" indent="-457200">
                  <a:buFont typeface="Arial" panose="020B0604020202020204" pitchFamily="34" charset="0"/>
                  <a:buChar char="•"/>
                </a:pPr>
                <a:endParaRPr lang="en-US" sz="2800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8A1D958D-F411-48D5-ABF3-330258A6337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6266" y="2973687"/>
                <a:ext cx="4615132" cy="1261884"/>
              </a:xfrm>
              <a:prstGeom prst="rect">
                <a:avLst/>
              </a:prstGeom>
              <a:blipFill>
                <a:blip r:embed="rId4"/>
                <a:stretch>
                  <a:fillRect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Picture 2">
            <a:extLst>
              <a:ext uri="{FF2B5EF4-FFF2-40B4-BE49-F238E27FC236}">
                <a16:creationId xmlns:a16="http://schemas.microsoft.com/office/drawing/2014/main" id="{A490D044-2640-4250-9471-E6415403A91C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274" t="5527" r="4064"/>
          <a:stretch/>
        </p:blipFill>
        <p:spPr>
          <a:xfrm>
            <a:off x="4856672" y="2297854"/>
            <a:ext cx="6639659" cy="4411630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242331E-5AFE-428A-AF4E-4572D26606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09795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1602"/>
    </mc:Choice>
    <mc:Fallback>
      <p:transition spd="slow" advTm="8160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46516</TotalTime>
  <Words>785</Words>
  <Application>Microsoft Office PowerPoint</Application>
  <PresentationFormat>Widescreen</PresentationFormat>
  <Paragraphs>72</Paragraphs>
  <Slides>12</Slides>
  <Notes>0</Notes>
  <HiddenSlides>0</HiddenSlides>
  <MMClips>11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12</vt:i4>
      </vt:variant>
    </vt:vector>
  </HeadingPairs>
  <TitlesOfParts>
    <vt:vector size="17" baseType="lpstr">
      <vt:lpstr>Arial</vt:lpstr>
      <vt:lpstr>Cambria Math</vt:lpstr>
      <vt:lpstr>Century Gothic</vt:lpstr>
      <vt:lpstr>Times New Roman</vt:lpstr>
      <vt:lpstr>Mesh</vt:lpstr>
      <vt:lpstr>Maximum &amp; Minimum Applied 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220</cp:revision>
  <dcterms:created xsi:type="dcterms:W3CDTF">2019-08-29T21:54:18Z</dcterms:created>
  <dcterms:modified xsi:type="dcterms:W3CDTF">2020-04-14T17:56:16Z</dcterms:modified>
</cp:coreProperties>
</file>